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  <p:sldMasterId id="2147484664" r:id="rId5"/>
  </p:sldMasterIdLst>
  <p:notesMasterIdLst>
    <p:notesMasterId r:id="rId53"/>
  </p:notesMasterIdLst>
  <p:handoutMasterIdLst>
    <p:handoutMasterId r:id="rId54"/>
  </p:handoutMasterIdLst>
  <p:sldIdLst>
    <p:sldId id="1802" r:id="rId6"/>
    <p:sldId id="1702" r:id="rId7"/>
    <p:sldId id="1684" r:id="rId8"/>
    <p:sldId id="1745" r:id="rId9"/>
    <p:sldId id="1787" r:id="rId10"/>
    <p:sldId id="1788" r:id="rId11"/>
    <p:sldId id="1746" r:id="rId12"/>
    <p:sldId id="1747" r:id="rId13"/>
    <p:sldId id="1790" r:id="rId14"/>
    <p:sldId id="1791" r:id="rId15"/>
    <p:sldId id="1775" r:id="rId16"/>
    <p:sldId id="1749" r:id="rId17"/>
    <p:sldId id="1750" r:id="rId18"/>
    <p:sldId id="1792" r:id="rId19"/>
    <p:sldId id="1793" r:id="rId20"/>
    <p:sldId id="1751" r:id="rId21"/>
    <p:sldId id="1794" r:id="rId22"/>
    <p:sldId id="1776" r:id="rId23"/>
    <p:sldId id="1753" r:id="rId24"/>
    <p:sldId id="1754" r:id="rId25"/>
    <p:sldId id="1795" r:id="rId26"/>
    <p:sldId id="1777" r:id="rId27"/>
    <p:sldId id="1762" r:id="rId28"/>
    <p:sldId id="1763" r:id="rId29"/>
    <p:sldId id="1779" r:id="rId30"/>
    <p:sldId id="1767" r:id="rId31"/>
    <p:sldId id="1768" r:id="rId32"/>
    <p:sldId id="1769" r:id="rId33"/>
    <p:sldId id="1796" r:id="rId34"/>
    <p:sldId id="1797" r:id="rId35"/>
    <p:sldId id="1798" r:id="rId36"/>
    <p:sldId id="1770" r:id="rId37"/>
    <p:sldId id="1757" r:id="rId38"/>
    <p:sldId id="1758" r:id="rId39"/>
    <p:sldId id="1759" r:id="rId40"/>
    <p:sldId id="1778" r:id="rId41"/>
    <p:sldId id="1780" r:id="rId42"/>
    <p:sldId id="1781" r:id="rId43"/>
    <p:sldId id="1782" r:id="rId44"/>
    <p:sldId id="1800" r:id="rId45"/>
    <p:sldId id="1783" r:id="rId46"/>
    <p:sldId id="1784" r:id="rId47"/>
    <p:sldId id="1785" r:id="rId48"/>
    <p:sldId id="1799" r:id="rId49"/>
    <p:sldId id="1786" r:id="rId50"/>
    <p:sldId id="1808" r:id="rId51"/>
    <p:sldId id="1805" r:id="rId5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802"/>
            <p14:sldId id="1702"/>
            <p14:sldId id="1684"/>
            <p14:sldId id="1745"/>
            <p14:sldId id="1787"/>
            <p14:sldId id="1788"/>
            <p14:sldId id="1746"/>
            <p14:sldId id="1747"/>
            <p14:sldId id="1790"/>
            <p14:sldId id="1791"/>
            <p14:sldId id="1775"/>
            <p14:sldId id="1749"/>
            <p14:sldId id="1750"/>
            <p14:sldId id="1792"/>
            <p14:sldId id="1793"/>
            <p14:sldId id="1751"/>
            <p14:sldId id="1794"/>
            <p14:sldId id="1776"/>
            <p14:sldId id="1753"/>
            <p14:sldId id="1754"/>
            <p14:sldId id="1795"/>
            <p14:sldId id="1777"/>
            <p14:sldId id="1762"/>
            <p14:sldId id="1763"/>
            <p14:sldId id="1779"/>
            <p14:sldId id="1767"/>
            <p14:sldId id="1768"/>
            <p14:sldId id="1769"/>
            <p14:sldId id="1796"/>
            <p14:sldId id="1797"/>
            <p14:sldId id="1798"/>
            <p14:sldId id="1770"/>
            <p14:sldId id="1757"/>
            <p14:sldId id="1758"/>
            <p14:sldId id="1759"/>
            <p14:sldId id="1778"/>
            <p14:sldId id="1780"/>
            <p14:sldId id="1781"/>
            <p14:sldId id="1782"/>
            <p14:sldId id="1800"/>
            <p14:sldId id="1783"/>
            <p14:sldId id="1784"/>
            <p14:sldId id="1785"/>
            <p14:sldId id="1799"/>
            <p14:sldId id="1786"/>
            <p14:sldId id="1808"/>
            <p14:sldId id="18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168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21" autoAdjust="0"/>
    <p:restoredTop sz="86378" autoAdjust="0"/>
  </p:normalViewPr>
  <p:slideViewPr>
    <p:cSldViewPr snapToGrid="0">
      <p:cViewPr varScale="1">
        <p:scale>
          <a:sx n="79" d="100"/>
          <a:sy n="79" d="100"/>
        </p:scale>
        <p:origin x="2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6/22/2021 8:37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6/22/2021 8:37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4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5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5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7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92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Note: 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ate limiting can be used wherever WAF policy can be applied, but rate limiting only usable for Front Door and CDN</a:t>
            </a:r>
            <a:r>
              <a:rPr lang="en-US" b="0" i="0">
                <a:solidFill>
                  <a:srgbClr val="000000"/>
                </a:solidFill>
                <a:effectLst/>
                <a:latin typeface="Segoe UI Web (West European)"/>
              </a:rPr>
              <a:t>. 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21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2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jpe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jpe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5" r:id="rId1"/>
    <p:sldLayoutId id="2147484666" r:id="rId2"/>
    <p:sldLayoutId id="2147484667" r:id="rId3"/>
    <p:sldLayoutId id="2147484668" r:id="rId4"/>
    <p:sldLayoutId id="2147484669" r:id="rId5"/>
    <p:sldLayoutId id="2147484670" r:id="rId6"/>
    <p:sldLayoutId id="2147484671" r:id="rId7"/>
    <p:sldLayoutId id="2147484672" r:id="rId8"/>
    <p:sldLayoutId id="2147484673" r:id="rId9"/>
    <p:sldLayoutId id="2147484674" r:id="rId10"/>
    <p:sldLayoutId id="2147484675" r:id="rId11"/>
    <p:sldLayoutId id="2147484676" r:id="rId12"/>
    <p:sldLayoutId id="2147484677" r:id="rId13"/>
    <p:sldLayoutId id="2147484678" r:id="rId14"/>
    <p:sldLayoutId id="2147484679" r:id="rId15"/>
    <p:sldLayoutId id="2147484680" r:id="rId16"/>
    <p:sldLayoutId id="2147484681" r:id="rId17"/>
    <p:sldLayoutId id="2147484682" r:id="rId18"/>
    <p:sldLayoutId id="2147484683" r:id="rId19"/>
    <p:sldLayoutId id="2147484684" r:id="rId20"/>
    <p:sldLayoutId id="2147484685" r:id="rId21"/>
    <p:sldLayoutId id="2147484686" r:id="rId22"/>
    <p:sldLayoutId id="2147484687" r:id="rId23"/>
    <p:sldLayoutId id="2147484688" r:id="rId24"/>
    <p:sldLayoutId id="2147484689" r:id="rId25"/>
    <p:sldLayoutId id="2147484690" r:id="rId26"/>
    <p:sldLayoutId id="2147484691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5: Implement Load Balancing and Network 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Load Balancer, Application Gateway, Azure Firewall, and Azure 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 Public Load Balancer (3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70118"/>
            <a:ext cx="9572625" cy="203132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Choose a distribution mode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Client IP (use for Remote Desktop Gateway)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Client IP and protocol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B08FB-FBF7-4B8E-8730-1127F5E8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33" y="1257135"/>
            <a:ext cx="4991958" cy="5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652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Demonstration: Create a Load Balancer to Load Balance VMs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2031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load balancer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virtual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NSG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 IIS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 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0162979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6" y="1040218"/>
            <a:ext cx="9703726" cy="3629025"/>
          </a:xfrm>
        </p:spPr>
        <p:txBody>
          <a:bodyPr/>
          <a:lstStyle/>
          <a:p>
            <a:r>
              <a:rPr lang="en-US" b="1" dirty="0"/>
              <a:t>Implement an Application Gateway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24F1A6-99AC-4B93-A8CB-1C0818065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(1 of 2)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87573"/>
            <a:ext cx="9572625" cy="61555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How an application gateway accepts a request</a:t>
            </a:r>
          </a:p>
          <a:p>
            <a:endParaRPr lang="en-US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614-9FCF-4437-9252-6397B96E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01" y="2252518"/>
            <a:ext cx="8611080" cy="34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59659"/>
            <a:ext cx="9572625" cy="1692771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Application gateway components: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Frontend port and listener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Backend pool</a:t>
            </a:r>
          </a:p>
          <a:p>
            <a:pPr>
              <a:spcAft>
                <a:spcPts val="12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0E360-82E5-4367-BAAB-1F5B8E2CD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34" y="3201575"/>
            <a:ext cx="8988836" cy="26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31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Routing (1 of 3)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31D2A-B1B7-4634-8A46-4B78F214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11" y="1811101"/>
            <a:ext cx="6506860" cy="4313537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94A15701-DF73-49F3-9633-8B134B36D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91" y="1824906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Path-based routing</a:t>
            </a:r>
          </a:p>
        </p:txBody>
      </p:sp>
    </p:spTree>
    <p:extLst>
      <p:ext uri="{BB962C8B-B14F-4D97-AF65-F5344CB8AC3E}">
        <p14:creationId xmlns:p14="http://schemas.microsoft.com/office/powerpoint/2010/main" val="10597651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Routing (2 of 3)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0F0F4-A91B-4D76-AFA2-E9BAED3F0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62" y="2244897"/>
            <a:ext cx="5875523" cy="3902798"/>
          </a:xfrm>
          <a:prstGeom prst="rect">
            <a:avLst/>
          </a:prstGeom>
        </p:spPr>
      </p:pic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6900224-7695-4918-B68E-672751C9C14E}"/>
              </a:ext>
            </a:extLst>
          </p:cNvPr>
          <p:cNvSpPr txBox="1">
            <a:spLocks/>
          </p:cNvSpPr>
          <p:nvPr/>
        </p:nvSpPr>
        <p:spPr>
          <a:xfrm>
            <a:off x="587876" y="1657213"/>
            <a:ext cx="95726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+mj-lt"/>
              </a:rPr>
              <a:t>Multiple site routing</a:t>
            </a:r>
          </a:p>
        </p:txBody>
      </p:sp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Routing (3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92" y="1683758"/>
            <a:ext cx="9572625" cy="206210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latin typeface="+mj-lt"/>
              </a:rPr>
              <a:t>Additional features: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Redirection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Rewrite HTTP headers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Custom error pages</a:t>
            </a:r>
          </a:p>
        </p:txBody>
      </p:sp>
    </p:spTree>
    <p:extLst>
      <p:ext uri="{BB962C8B-B14F-4D97-AF65-F5344CB8AC3E}">
        <p14:creationId xmlns:p14="http://schemas.microsoft.com/office/powerpoint/2010/main" val="13709858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Gateway Configuration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637694"/>
            <a:ext cx="9572625" cy="26161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Front-end IP address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Listeners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Routing rules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Back-end pools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Web application firewall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Health probes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D86C6-62D8-4908-AE53-6DE9DB0A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2" y="1637694"/>
            <a:ext cx="7824113" cy="44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060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60" y="1449871"/>
            <a:ext cx="7604124" cy="3629025"/>
          </a:xfrm>
        </p:spPr>
        <p:txBody>
          <a:bodyPr/>
          <a:lstStyle/>
          <a:p>
            <a:r>
              <a:rPr lang="en-US" b="1" dirty="0"/>
              <a:t>Web Application Firewall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9CFDF29-93F3-4D17-9B58-51C88B117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800"/>
            <a:ext cx="9572625" cy="5432256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You will learn the following: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Azure Load Balancer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an Application Gateway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Web Application Firewall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Azure Firewall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Azure Front Door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Implementing Azure Traffic Manager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Network Security Groups and Application Security Groups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>
                <a:latin typeface="+mj-lt"/>
              </a:rPr>
              <a:t>Implement Azure Bastion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+mj-lt"/>
            </a:endParaRPr>
          </a:p>
          <a:p>
            <a:pPr marL="571500" lvl="1"/>
            <a:endParaRPr lang="en-US" sz="2400" dirty="0">
              <a:latin typeface="+mj-lt"/>
            </a:endParaRPr>
          </a:p>
          <a:p>
            <a:pPr marL="571500" lvl="1"/>
            <a:endParaRPr lang="en-US" sz="2400" dirty="0">
              <a:latin typeface="+mj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36436CC-916A-4D6A-94F2-94AC55063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Application Firewall Overview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7236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Web Application Firewall (WAF)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D09E8-5A14-4977-9B15-45C2901F6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84" y="1580146"/>
            <a:ext cx="7202541" cy="48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Application Firewall Overview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3" y="1683542"/>
            <a:ext cx="9572625" cy="187743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Supported services: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Application Gateway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Front Door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Content Delivery Network (preview)</a:t>
            </a:r>
          </a:p>
        </p:txBody>
      </p:sp>
    </p:spTree>
    <p:extLst>
      <p:ext uri="{BB962C8B-B14F-4D97-AF65-F5344CB8AC3E}">
        <p14:creationId xmlns:p14="http://schemas.microsoft.com/office/powerpoint/2010/main" val="25877142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Demonstration: Create an application gateway with a web application firewall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44" y="4479671"/>
            <a:ext cx="5521944" cy="4924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an application gateway</a:t>
            </a:r>
          </a:p>
        </p:txBody>
      </p:sp>
    </p:spTree>
    <p:extLst>
      <p:ext uri="{BB962C8B-B14F-4D97-AF65-F5344CB8AC3E}">
        <p14:creationId xmlns:p14="http://schemas.microsoft.com/office/powerpoint/2010/main" val="33173286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Implement Azure Front Door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7DDCB67-B63C-4616-B011-31F593390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3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EABCC5-EF5D-4499-BC93-E078636B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92" y="838360"/>
            <a:ext cx="4930983" cy="532546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Front Door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528458"/>
            <a:ext cx="7566350" cy="37702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Accelerate application performance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Increase application availability with smart health probes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URL-based routing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Multiple-site hosting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Session affinity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TLS termination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Custom domains and certificate management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URL redirection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URL rewrite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Protocol support – IPv6 and HTTP/2 traffic</a:t>
            </a:r>
          </a:p>
        </p:txBody>
      </p:sp>
    </p:spTree>
    <p:extLst>
      <p:ext uri="{BB962C8B-B14F-4D97-AF65-F5344CB8AC3E}">
        <p14:creationId xmlns:p14="http://schemas.microsoft.com/office/powerpoint/2010/main" val="22341780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Demonstration: Create an Azure Front Door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800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an Azure Front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 Front Door in action</a:t>
            </a:r>
          </a:p>
        </p:txBody>
      </p:sp>
    </p:spTree>
    <p:extLst>
      <p:ext uri="{BB962C8B-B14F-4D97-AF65-F5344CB8AC3E}">
        <p14:creationId xmlns:p14="http://schemas.microsoft.com/office/powerpoint/2010/main" val="31762560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070902"/>
            <a:ext cx="9580988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Implementing Azure Traffic Manager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CFF5CC8-A339-474F-9E38-B1332A82E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1528D-2FAD-4C89-9361-62F9690A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38" y="1352222"/>
            <a:ext cx="6114286" cy="500952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Traffic Manager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5" y="2430584"/>
            <a:ext cx="5236054" cy="215443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Works by using DNS to direct requests to the most appropriate endpoint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Selects endpoints based on configured traffic routing method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Provides endpoint health checks and automatic failover</a:t>
            </a:r>
          </a:p>
        </p:txBody>
      </p:sp>
    </p:spTree>
    <p:extLst>
      <p:ext uri="{BB962C8B-B14F-4D97-AF65-F5344CB8AC3E}">
        <p14:creationId xmlns:p14="http://schemas.microsoft.com/office/powerpoint/2010/main" val="149886614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193191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Priority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2941E-9023-44D9-AFF5-5755F956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Traffic Manager Routing Methods (1 of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27D03-AB46-409B-9D64-3188FFF6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8" y="1329868"/>
            <a:ext cx="7150881" cy="53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20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6" y="1843388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Performance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2941E-9023-44D9-AFF5-5755F956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Traffic Manager Routing Methods (2 of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53DB0-1D4C-411C-ADA5-8C4B51F28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39" y="1379803"/>
            <a:ext cx="7814891" cy="51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71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75" y="1304105"/>
            <a:ext cx="8838422" cy="3629025"/>
          </a:xfrm>
        </p:spPr>
        <p:txBody>
          <a:bodyPr/>
          <a:lstStyle/>
          <a:p>
            <a:r>
              <a:rPr lang="en-US" b="1" dirty="0"/>
              <a:t>Implement Azure Load Balancer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1A1FA4-667C-406F-BB9F-3744EFDE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16849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Geographic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2941E-9023-44D9-AFF5-5755F956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Traffic Manager Routing Methods (3 of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31ABF-02C2-4106-BD57-00F056777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15" y="1632742"/>
            <a:ext cx="5989631" cy="48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31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6" y="1855662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Weighted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2941E-9023-44D9-AFF5-5755F956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Traffic Manager Routing Methods (4 of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74F42-2C49-402B-9A51-9A7BBFACE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88" y="1254268"/>
            <a:ext cx="7372743" cy="54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39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5" y="798475"/>
            <a:ext cx="11533187" cy="411162"/>
          </a:xfrm>
        </p:spPr>
        <p:txBody>
          <a:bodyPr/>
          <a:lstStyle/>
          <a:p>
            <a:r>
              <a:rPr lang="en-US" b="1" dirty="0"/>
              <a:t>Distributing Network Traffic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1645" y="1404639"/>
            <a:ext cx="9572625" cy="306388"/>
          </a:xfrm>
        </p:spPr>
        <p:txBody>
          <a:bodyPr/>
          <a:lstStyle/>
          <a:p>
            <a:r>
              <a:rPr lang="en-US" dirty="0"/>
              <a:t>Compare the Azure Load Balancer with Traffic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45B0A-1C6A-4558-B46A-093C1617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51" y="2201862"/>
            <a:ext cx="11148302" cy="36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16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Azure Firewall</a:t>
            </a:r>
            <a:br>
              <a:rPr lang="en-US" dirty="0"/>
            </a:b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204BB20-97E0-443C-9084-158635051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07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Firewall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65131"/>
            <a:ext cx="9572625" cy="3000821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Azure Firewall features: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Built-in high availability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Availability zones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Unrestricted cloud scalability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Application FQDN filtering rules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Network traffic filtering rules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Threat intelligence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Multiple public IP addresses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A2412-C481-4A47-A5B1-D63424F9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61" y="1439544"/>
            <a:ext cx="6629935" cy="43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97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Implementing Azure Firewall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507" y="1387309"/>
            <a:ext cx="9572625" cy="1461939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Create the network infrastructure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Deploy the firewall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Create a default route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Configure an application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CD19E-1347-43C0-A128-826400D58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" y="3538808"/>
            <a:ext cx="11243082" cy="28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12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Demonstration: Deploy Azure Firewall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1723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up a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virtual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Deploy the firewall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95133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9280279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Implement Network Security Groups and Application Security Groups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1947063-DFE6-4B6D-AF15-E898054D7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525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Security Groups (NSGs)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36915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Network security group assignment and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41F91-5F82-4E7F-948F-5B9D439AE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05" y="1861330"/>
            <a:ext cx="6713064" cy="49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62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454809"/>
            <a:ext cx="11533187" cy="410369"/>
          </a:xfrm>
        </p:spPr>
        <p:txBody>
          <a:bodyPr/>
          <a:lstStyle/>
          <a:p>
            <a:r>
              <a:rPr lang="en-US" b="1" dirty="0"/>
              <a:t>Security Rules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3" y="1042051"/>
            <a:ext cx="9572625" cy="684802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Rules properties: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Name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Priority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Source or destination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Protocol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Direction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Port range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Action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Augmented security rules allow you to add the following options to a rule: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multiple IP addresses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multiple ports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service tags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application 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6572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 Traffic with Azure Load Balancer (1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7065"/>
            <a:ext cx="9572625" cy="215443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Distribute traffic with Azure load balancer based 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Source IP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Source port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Destination IP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Destination port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Protocol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982CE-8FA4-48DA-8B86-AFCEFA650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1" y="1674460"/>
            <a:ext cx="6076145" cy="5147026"/>
          </a:xfrm>
          <a:prstGeom prst="rect">
            <a:avLst/>
          </a:prstGeom>
        </p:spPr>
      </p:pic>
      <p:pic>
        <p:nvPicPr>
          <p:cNvPr id="2" name="Graphic 5" descr="Azure Load Balancer logo">
            <a:extLst>
              <a:ext uri="{FF2B5EF4-FFF2-40B4-BE49-F238E27FC236}">
                <a16:creationId xmlns:a16="http://schemas.microsoft.com/office/drawing/2014/main" id="{3B87E3E2-DE3A-421D-B5CC-759B2EC71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201" y="5793245"/>
            <a:ext cx="843629" cy="8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b="1" dirty="0"/>
              <a:t>Security Rules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47087"/>
            <a:ext cx="9572625" cy="515525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Service tags simplify defining rules by designating services such as: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VirtualNetwork</a:t>
            </a: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AzureLoadBalancer</a:t>
            </a: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Internet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AzureTrafficManager</a:t>
            </a: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SQL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AppService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674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Security Groups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5087"/>
            <a:ext cx="1072423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An application security group scopes a rule to a group of custom-defined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F7E7E-186B-442B-AB6F-17288287A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95" y="2321788"/>
            <a:ext cx="8210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057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Implement Azure Bastion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BDEE111-5A81-438C-A0C9-8E0BF2446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907" y="5078896"/>
            <a:ext cx="2967235" cy="17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622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192906"/>
            <a:ext cx="9572625" cy="61555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Architecture</a:t>
            </a:r>
          </a:p>
          <a:p>
            <a:endParaRPr lang="en-US" sz="2400" b="1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07BF7-C19B-4E45-9A3F-F4679C9E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Bastion (1 of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FDABF-54DA-4554-B11A-1F7BB1DF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5" y="1210884"/>
            <a:ext cx="7739063" cy="51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492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644" y="1671269"/>
            <a:ext cx="9572625" cy="344709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Key features: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RDP and SSH directly in Azure portal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Remote session over TLS and firewall traversal for RDP/SSH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Public IP required on the Azure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 hassle of managing NSGs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Protection against port scanning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Protection against zero-day exploits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07BF7-C19B-4E45-9A3F-F4679C9E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Bastion (2 of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A2F6B-4F24-43D0-874E-84170225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780" y="5825644"/>
            <a:ext cx="889300" cy="6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81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Demonstration: Create an Azure Bastion host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800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new Azure Bastion resource from the Azure portal</a:t>
            </a:r>
          </a:p>
        </p:txBody>
      </p:sp>
    </p:spTree>
    <p:extLst>
      <p:ext uri="{BB962C8B-B14F-4D97-AF65-F5344CB8AC3E}">
        <p14:creationId xmlns:p14="http://schemas.microsoft.com/office/powerpoint/2010/main" val="16787231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CCC2A5-8D20-42A1-9020-48AC486A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06" y="1408063"/>
            <a:ext cx="10078670" cy="54690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807BF7-C19B-4E45-9A3F-F4679C9E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05" y="335371"/>
            <a:ext cx="10451564" cy="316189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4000" b="1" dirty="0"/>
              <a:t>Lab: Implementing Highly Available Azure IaaS Compute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7713470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93" y="1897361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  <a:cs typeface="Segoe UI Semibold" panose="020B0702040204020203" pitchFamily="34" charset="0"/>
              </a:rPr>
              <a:t>Module </a:t>
            </a:r>
            <a:r>
              <a:rPr lang="en-US" sz="4800" b="1" i="0" u="none" strike="noStrike" dirty="0">
                <a:effectLst/>
                <a:cs typeface="Segoe UI Semibold" panose="020B0702040204020203" pitchFamily="34" charset="0"/>
              </a:rPr>
              <a:t>Review Questions</a:t>
            </a:r>
            <a:endParaRPr lang="en-US" sz="4800" b="1" dirty="0">
              <a:cs typeface="Segoe UI Semibold" panose="020B07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0EC4C-71E1-40A5-A775-F881CB5E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617" y="441347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 Traffic with Azure Load Balancer (2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7065"/>
            <a:ext cx="9572625" cy="677108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Availability sets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19DE8-615B-4373-8052-E2C5AC2B7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23" y="1437563"/>
            <a:ext cx="7322128" cy="5393911"/>
          </a:xfrm>
          <a:prstGeom prst="rect">
            <a:avLst/>
          </a:prstGeom>
        </p:spPr>
      </p:pic>
      <p:pic>
        <p:nvPicPr>
          <p:cNvPr id="2" name="Graphic 5" descr="Azure Load Balancer logo">
            <a:extLst>
              <a:ext uri="{FF2B5EF4-FFF2-40B4-BE49-F238E27FC236}">
                <a16:creationId xmlns:a16="http://schemas.microsoft.com/office/drawing/2014/main" id="{8E6BF869-CE8D-4925-A133-2B7C8020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201" y="5793245"/>
            <a:ext cx="843629" cy="8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942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 Traffic with Azure Load Balancer (3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7065"/>
            <a:ext cx="9572625" cy="615553"/>
          </a:xfrm>
        </p:spPr>
        <p:txBody>
          <a:bodyPr/>
          <a:lstStyle/>
          <a:p>
            <a:r>
              <a:rPr lang="en-US" dirty="0">
                <a:latin typeface="+mj-lt"/>
              </a:rPr>
              <a:t>Availability zones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356BD-3116-437C-BDBD-8BD49ED4B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78" y="1519243"/>
            <a:ext cx="7117733" cy="4673593"/>
          </a:xfrm>
          <a:prstGeom prst="rect">
            <a:avLst/>
          </a:prstGeom>
        </p:spPr>
      </p:pic>
      <p:pic>
        <p:nvPicPr>
          <p:cNvPr id="2" name="Graphic 5" descr="Azure Load Balancer logo">
            <a:extLst>
              <a:ext uri="{FF2B5EF4-FFF2-40B4-BE49-F238E27FC236}">
                <a16:creationId xmlns:a16="http://schemas.microsoft.com/office/drawing/2014/main" id="{456EEFF8-5D5D-4AD5-818C-2E35B43A6A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201" y="5793245"/>
            <a:ext cx="843629" cy="8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146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50322"/>
            <a:ext cx="11066121" cy="530914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Basic load balancers allow: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Port forwarding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Automatic reconfiguration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Health probes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Outbound connections through source network address translation (SNAT)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Diagnostics through Azure Log Analytics for public-facing load balancers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Standard load balancers support all basic features and allow: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HTTPS health probes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Availability zones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Diagnostics through Azure Monitor, for multidimensional metrics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availability (HA) ports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Outbound rules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guaranteed SLA (99.99% for two or more virtual machines in different zones)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 a Load Balancer Solution </a:t>
            </a:r>
          </a:p>
        </p:txBody>
      </p:sp>
      <p:pic>
        <p:nvPicPr>
          <p:cNvPr id="2" name="Graphic 5" descr="Azure Load Balancer logo">
            <a:extLst>
              <a:ext uri="{FF2B5EF4-FFF2-40B4-BE49-F238E27FC236}">
                <a16:creationId xmlns:a16="http://schemas.microsoft.com/office/drawing/2014/main" id="{B518BBFA-BD8E-44F0-B700-8F60C0B74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201" y="5793245"/>
            <a:ext cx="843629" cy="8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3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6" y="632779"/>
            <a:ext cx="11533187" cy="411162"/>
          </a:xfrm>
        </p:spPr>
        <p:txBody>
          <a:bodyPr/>
          <a:lstStyle/>
          <a:p>
            <a:r>
              <a:rPr lang="en-US" b="1" dirty="0"/>
              <a:t>Configure a Public Load Balancer (1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576254"/>
            <a:ext cx="9572625" cy="75405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Distribution mode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Five-tuple hash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1208D-0E5F-4780-A536-05FDC8EAE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11" y="1215481"/>
            <a:ext cx="6581756" cy="5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 Public Load Balancer (2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371" y="1606939"/>
            <a:ext cx="9572625" cy="769441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Distribution mode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Source IP affinity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C7BDD-8C33-46BD-9E2A-D90ED8C68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23" y="1236866"/>
            <a:ext cx="6570998" cy="55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95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Custom</PresentationFormat>
  <Paragraphs>224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Consolas</vt:lpstr>
      <vt:lpstr>Segoe UI</vt:lpstr>
      <vt:lpstr>Segoe UI Light</vt:lpstr>
      <vt:lpstr>Segoe UI Web (West European)</vt:lpstr>
      <vt:lpstr>Wingdings</vt:lpstr>
      <vt:lpstr>Azure 1</vt:lpstr>
      <vt:lpstr>Azure 2</vt:lpstr>
      <vt:lpstr>Dynamics 365</vt:lpstr>
      <vt:lpstr>Office 365 PPT Template - 2017</vt:lpstr>
      <vt:lpstr>Azure 1</vt:lpstr>
      <vt:lpstr>Module 5: Implement Load Balancing and Network Security</vt:lpstr>
      <vt:lpstr>Learning Objectives </vt:lpstr>
      <vt:lpstr>Implement Azure Load Balancer</vt:lpstr>
      <vt:lpstr>Distribute Traffic with Azure Load Balancer (1 of 3)</vt:lpstr>
      <vt:lpstr>Distribute Traffic with Azure Load Balancer (2 of 3) </vt:lpstr>
      <vt:lpstr>Distribute Traffic with Azure Load Balancer (3 of 3) </vt:lpstr>
      <vt:lpstr>Select a Load Balancer Solution </vt:lpstr>
      <vt:lpstr>Configure a Public Load Balancer (1 of 3)</vt:lpstr>
      <vt:lpstr>Configure a Public Load Balancer (2 of 3)</vt:lpstr>
      <vt:lpstr>Configure a Public Load Balancer (3 of 3)</vt:lpstr>
      <vt:lpstr>Demonstration: Create a Load Balancer to Load Balance VMs</vt:lpstr>
      <vt:lpstr>Implement an Application Gateway</vt:lpstr>
      <vt:lpstr>Application Gateway (1 of 2) </vt:lpstr>
      <vt:lpstr>Application Gateway (2 of 2)</vt:lpstr>
      <vt:lpstr>Application Gateway Routing (1 of 3) </vt:lpstr>
      <vt:lpstr>Application Gateway Routing (2 of 3) </vt:lpstr>
      <vt:lpstr>Application Gateway Routing (3 of 3) </vt:lpstr>
      <vt:lpstr>Application Gateway Configuration</vt:lpstr>
      <vt:lpstr>Web Application Firewall</vt:lpstr>
      <vt:lpstr>Web Application Firewall Overview (1 of 2)</vt:lpstr>
      <vt:lpstr>Web Application Firewall Overview (2 of 2)</vt:lpstr>
      <vt:lpstr>Demonstration: Create an application gateway with a web application firewall</vt:lpstr>
      <vt:lpstr> Implement Azure Front Door</vt:lpstr>
      <vt:lpstr>Azure Front Door</vt:lpstr>
      <vt:lpstr>Demonstration: Create an Azure Front Door</vt:lpstr>
      <vt:lpstr> Implementing Azure Traffic Manager</vt:lpstr>
      <vt:lpstr>Azure Traffic Manager</vt:lpstr>
      <vt:lpstr>Traffic Manager Routing Methods (1 of 4)</vt:lpstr>
      <vt:lpstr>Traffic Manager Routing Methods (2 of 4)</vt:lpstr>
      <vt:lpstr>Traffic Manager Routing Methods (3 of 4)</vt:lpstr>
      <vt:lpstr>Traffic Manager Routing Methods (4 of 4)</vt:lpstr>
      <vt:lpstr>Distributing Network Traffic </vt:lpstr>
      <vt:lpstr>Implement Azure Firewall </vt:lpstr>
      <vt:lpstr>Azure Firewall</vt:lpstr>
      <vt:lpstr>Implementing Azure Firewall</vt:lpstr>
      <vt:lpstr>Demonstration: Deploy Azure Firewall</vt:lpstr>
      <vt:lpstr> Implement Network Security Groups and Application Security Groups</vt:lpstr>
      <vt:lpstr>Network Security Groups (NSGs) </vt:lpstr>
      <vt:lpstr>Security Rules (1 of 2)</vt:lpstr>
      <vt:lpstr>Security Rules (2 of 2)</vt:lpstr>
      <vt:lpstr>Application Security Groups</vt:lpstr>
      <vt:lpstr> Implement Azure Bastion</vt:lpstr>
      <vt:lpstr>Azure Bastion (1 of 2)</vt:lpstr>
      <vt:lpstr>Azure Bastion (2 of 2)</vt:lpstr>
      <vt:lpstr>Demonstration: Create an Azure Bastion host</vt:lpstr>
      <vt:lpstr>Lab: Implementing Highly Available Azure IaaS Compute Architecture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2020-06-25T21:34:03Z</dcterms:created>
  <dcterms:modified xsi:type="dcterms:W3CDTF">2021-06-22T03:07:33Z</dcterms:modified>
</cp:coreProperties>
</file>